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2" r:id="rId3"/>
    <p:sldId id="394" r:id="rId4"/>
    <p:sldId id="291" r:id="rId5"/>
    <p:sldId id="397" r:id="rId6"/>
    <p:sldId id="381" r:id="rId7"/>
    <p:sldId id="329" r:id="rId8"/>
    <p:sldId id="369" r:id="rId9"/>
    <p:sldId id="373" r:id="rId10"/>
    <p:sldId id="305" r:id="rId11"/>
    <p:sldId id="375" r:id="rId12"/>
    <p:sldId id="333" r:id="rId13"/>
    <p:sldId id="377" r:id="rId14"/>
    <p:sldId id="383" r:id="rId15"/>
    <p:sldId id="314" r:id="rId16"/>
    <p:sldId id="378" r:id="rId17"/>
    <p:sldId id="330" r:id="rId18"/>
    <p:sldId id="398" r:id="rId19"/>
    <p:sldId id="324" r:id="rId20"/>
    <p:sldId id="399" r:id="rId21"/>
    <p:sldId id="370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FFFF00"/>
    <a:srgbClr val="FFD663"/>
    <a:srgbClr val="003F3E"/>
    <a:srgbClr val="009999"/>
    <a:srgbClr val="4D4D4D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000" autoAdjust="0"/>
  </p:normalViewPr>
  <p:slideViewPr>
    <p:cSldViewPr>
      <p:cViewPr varScale="1">
        <p:scale>
          <a:sx n="62" d="100"/>
          <a:sy n="62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1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9DF977-54F6-4FF1-804A-736085FFF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9E6C329-8100-4E47-B831-55328FF9C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6AE1E5-E10B-4FB4-B5D0-AF398C715D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E4447-0774-405D-9EB0-091EB51F2C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00900" y="274638"/>
            <a:ext cx="1943100" cy="6156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676900" cy="6156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F60EE-ECE7-45A8-8340-ACD484FCC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71600" y="1905000"/>
            <a:ext cx="38100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905000"/>
            <a:ext cx="38100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9CBA8-D4D3-433E-81E6-B343D7852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371600" y="1905000"/>
            <a:ext cx="38100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34000" y="1905000"/>
            <a:ext cx="38100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334000" y="4243388"/>
            <a:ext cx="38100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415B5-9291-4706-ABBA-F02E6BF1E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A1535-9B39-4339-9FF0-6075211F5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25018-CFC1-4DCF-A03A-D4FB45557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9050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9050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E2BAB0-4297-4073-9738-A2835E692F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A2D28-81DA-4399-84A0-A5A10F2CC6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7D7E5-2027-47D9-AFE9-6A5261D990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4A289-306D-4451-8E5C-9BAC4F0C9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8E51A-B318-4C96-BA7E-5AC76C285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94B32-74DE-4AD3-B6F8-F0F7CB73B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accent2"/>
            </a:gs>
            <a:gs pos="100000">
              <a:schemeClr val="tx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9050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81750"/>
            <a:ext cx="533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2A4959F-A619-4DA4-9A09-3AE512AA5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0"/>
            <a:ext cx="1219200" cy="6858000"/>
          </a:xfrm>
          <a:prstGeom prst="rect">
            <a:avLst/>
          </a:prstGeom>
          <a:gradFill rotWithShape="1">
            <a:gsLst>
              <a:gs pos="0">
                <a:srgbClr val="F8B700"/>
              </a:gs>
              <a:gs pos="100000">
                <a:srgbClr val="F8B700">
                  <a:gamma/>
                  <a:shade val="0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8B7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8B700"/>
          </a:solidFill>
          <a:effectLst>
            <a:outerShdw blurRad="38100" dist="38100" dir="2700000" algn="tl">
              <a:srgbClr val="000000"/>
            </a:outerShdw>
          </a:effectLst>
          <a:latin typeface="Berlin Sans FB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8B700"/>
          </a:solidFill>
          <a:effectLst>
            <a:outerShdw blurRad="38100" dist="38100" dir="2700000" algn="tl">
              <a:srgbClr val="000000"/>
            </a:outerShdw>
          </a:effectLst>
          <a:latin typeface="Berlin Sans FB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8B700"/>
          </a:solidFill>
          <a:effectLst>
            <a:outerShdw blurRad="38100" dist="38100" dir="2700000" algn="tl">
              <a:srgbClr val="000000"/>
            </a:outerShdw>
          </a:effectLst>
          <a:latin typeface="Berlin Sans FB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8B700"/>
          </a:solidFill>
          <a:effectLst>
            <a:outerShdw blurRad="38100" dist="38100" dir="2700000" algn="tl">
              <a:srgbClr val="000000"/>
            </a:outerShdw>
          </a:effectLst>
          <a:latin typeface="Berlin Sans FB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8B700"/>
          </a:solidFill>
          <a:effectLst>
            <a:outerShdw blurRad="38100" dist="38100" dir="2700000" algn="tl">
              <a:srgbClr val="000000"/>
            </a:outerShdw>
          </a:effectLst>
          <a:latin typeface="Berlin Sans FB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8B700"/>
          </a:solidFill>
          <a:effectLst>
            <a:outerShdw blurRad="38100" dist="38100" dir="2700000" algn="tl">
              <a:srgbClr val="000000"/>
            </a:outerShdw>
          </a:effectLst>
          <a:latin typeface="Berlin Sans FB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8B700"/>
          </a:solidFill>
          <a:effectLst>
            <a:outerShdw blurRad="38100" dist="38100" dir="2700000" algn="tl">
              <a:srgbClr val="000000"/>
            </a:outerShdw>
          </a:effectLst>
          <a:latin typeface="Berlin Sans FB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8B700"/>
          </a:solidFill>
          <a:effectLst>
            <a:outerShdw blurRad="38100" dist="38100" dir="2700000" algn="tl">
              <a:srgbClr val="000000"/>
            </a:outerShdw>
          </a:effectLst>
          <a:latin typeface="Berlin Sans FB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defRPr sz="3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ü"/>
        <a:defRPr sz="32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o"/>
        <a:defRPr sz="24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iirc.niu.ed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6002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sz="7200" dirty="0" smtClean="0">
                <a:solidFill>
                  <a:srgbClr val="FFC000"/>
                </a:solidFill>
                <a:effectLst/>
              </a:rPr>
              <a:t>Technology Planning</a:t>
            </a:r>
            <a:r>
              <a:rPr lang="en-US" sz="5400" dirty="0" smtClean="0">
                <a:solidFill>
                  <a:srgbClr val="FFC000"/>
                </a:solidFill>
                <a:effectLst/>
              </a:rPr>
              <a:t>        </a:t>
            </a:r>
            <a:r>
              <a:rPr lang="en-US" sz="5400" dirty="0" smtClean="0">
                <a:solidFill>
                  <a:srgbClr val="FFC000"/>
                </a:solidFill>
                <a:effectLst/>
              </a:rPr>
              <a:t/>
            </a:r>
            <a:br>
              <a:rPr lang="en-US" sz="5400" dirty="0" smtClean="0">
                <a:solidFill>
                  <a:srgbClr val="FFC000"/>
                </a:solidFill>
                <a:effectLst/>
              </a:rPr>
            </a:br>
            <a:r>
              <a:rPr lang="en-US" sz="5400" dirty="0" smtClean="0">
                <a:solidFill>
                  <a:srgbClr val="FFC000"/>
                </a:solidFill>
                <a:effectLst/>
              </a:rPr>
              <a:t>Basic Plan</a:t>
            </a:r>
            <a:endParaRPr lang="en-US" sz="5400" dirty="0" smtClean="0">
              <a:solidFill>
                <a:srgbClr val="FFC000"/>
              </a:solidFill>
              <a:effectLst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800600"/>
            <a:ext cx="6400800" cy="175260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October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5, 2009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Facilitator: Patti Furlano</a:t>
            </a:r>
          </a:p>
        </p:txBody>
      </p:sp>
      <p:pic>
        <p:nvPicPr>
          <p:cNvPr id="2052" name="Picture 8" descr="MCj0431604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9" descr="MCj0431633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194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3" descr="teacerh helping student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49530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4" descr="report_card_a_plus_lg_clr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0" y="3505200"/>
            <a:ext cx="1676400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7" descr="j028575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938713"/>
            <a:ext cx="12192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95400" y="685800"/>
            <a:ext cx="76962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defRPr/>
            </a:pPr>
            <a:r>
              <a:rPr lang="en-US" dirty="0" smtClean="0"/>
              <a:t>Part C</a:t>
            </a:r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4000" b="1" dirty="0" smtClean="0">
                <a:solidFill>
                  <a:srgbClr val="FFC000"/>
                </a:solidFill>
              </a:rPr>
              <a:t>Professional Development</a:t>
            </a: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sz="3200" b="1" dirty="0" smtClean="0">
              <a:solidFill>
                <a:srgbClr val="CC9900"/>
              </a:solidFill>
            </a:endParaRPr>
          </a:p>
          <a:p>
            <a:pPr marL="0" indent="0"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marL="0" indent="0" eaLnBrk="1" hangingPunct="1">
              <a:lnSpc>
                <a:spcPct val="90000"/>
              </a:lnSpc>
              <a:defRPr/>
            </a:pPr>
            <a:r>
              <a:rPr lang="en-US" sz="4000" dirty="0" smtClean="0"/>
              <a:t>How will you train staff on the technology you are going to acquire with your E-rate funds?</a:t>
            </a:r>
            <a:endParaRPr lang="en-US" sz="4000" dirty="0" smtClean="0"/>
          </a:p>
          <a:p>
            <a:pPr marL="0" indent="0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 rot="16200000">
            <a:off x="-2716212" y="2944812"/>
            <a:ext cx="6713538" cy="8239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ACTION PLAN</a:t>
            </a:r>
          </a:p>
        </p:txBody>
      </p:sp>
      <p:pic>
        <p:nvPicPr>
          <p:cNvPr id="4" name="Picture 5" descr="C:\Documents and Settings\pfurlano\Temporary Internet Files\Content.IE5\TD8TBPVQ\MCj0434901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52578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295400" y="838200"/>
            <a:ext cx="7391400" cy="5410200"/>
          </a:xfrm>
        </p:spPr>
        <p:txBody>
          <a:bodyPr/>
          <a:lstStyle/>
          <a:p>
            <a:pPr marL="0" indent="0">
              <a:defRPr/>
            </a:pPr>
            <a:r>
              <a:rPr lang="en-US" sz="3200" dirty="0"/>
              <a:t>Part E</a:t>
            </a:r>
          </a:p>
          <a:p>
            <a:pPr marL="0" indent="0">
              <a:defRPr/>
            </a:pPr>
            <a:r>
              <a:rPr lang="en-US" sz="3200" b="1" dirty="0">
                <a:solidFill>
                  <a:srgbClr val="CC9900"/>
                </a:solidFill>
              </a:rPr>
              <a:t> </a:t>
            </a:r>
            <a:r>
              <a:rPr lang="en-US" sz="4000" b="1" dirty="0">
                <a:solidFill>
                  <a:srgbClr val="CC9900"/>
                </a:solidFill>
              </a:rPr>
              <a:t>Technology Deployment</a:t>
            </a:r>
          </a:p>
          <a:p>
            <a:pPr marL="0" indent="0">
              <a:defRPr/>
            </a:pPr>
            <a:endParaRPr lang="en-US" dirty="0"/>
          </a:p>
        </p:txBody>
      </p:sp>
      <p:pic>
        <p:nvPicPr>
          <p:cNvPr id="73733" name="Picture 6" descr="tech_frustrated_smoking_computer_hg_clr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43937" y="4876800"/>
            <a:ext cx="1800062" cy="1981200"/>
          </a:xfrm>
        </p:spPr>
      </p:pic>
      <p:sp>
        <p:nvSpPr>
          <p:cNvPr id="118787" name="Text Box 3"/>
          <p:cNvSpPr txBox="1">
            <a:spLocks noChangeArrowheads="1"/>
          </p:cNvSpPr>
          <p:nvPr/>
        </p:nvSpPr>
        <p:spPr bwMode="auto">
          <a:xfrm rot="16200000">
            <a:off x="-2716212" y="2944812"/>
            <a:ext cx="6713538" cy="8239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ACTION PLAN</a:t>
            </a:r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1371600" y="2362200"/>
            <a:ext cx="70643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pitchFamily="2" charset="2"/>
              <a:buNone/>
            </a:pPr>
            <a:r>
              <a:rPr lang="en-US" sz="3600" b="1" dirty="0">
                <a:solidFill>
                  <a:schemeClr val="bg1"/>
                </a:solidFill>
                <a:latin typeface="Berlin Sans FB" pitchFamily="34" charset="0"/>
              </a:rPr>
              <a:t>Focus</a:t>
            </a:r>
            <a:r>
              <a:rPr lang="en-US" sz="3600" dirty="0">
                <a:solidFill>
                  <a:schemeClr val="bg1"/>
                </a:solidFill>
                <a:latin typeface="Berlin Sans FB" pitchFamily="34" charset="0"/>
              </a:rPr>
              <a:t>: </a:t>
            </a:r>
            <a:r>
              <a:rPr lang="en-US" sz="4000" dirty="0">
                <a:solidFill>
                  <a:schemeClr val="bg1"/>
                </a:solidFill>
                <a:latin typeface="Berlin Sans FB" pitchFamily="34" charset="0"/>
              </a:rPr>
              <a:t>Acquisition, utilization and reliable access to </a:t>
            </a:r>
            <a:r>
              <a:rPr lang="en-US" sz="4000" dirty="0" smtClean="0">
                <a:solidFill>
                  <a:schemeClr val="bg1"/>
                </a:solidFill>
                <a:latin typeface="Berlin Sans FB" pitchFamily="34" charset="0"/>
              </a:rPr>
              <a:t>technology particularly related to what you will support with E-rate funding.</a:t>
            </a:r>
            <a:endParaRPr lang="en-US" sz="4000" dirty="0">
              <a:solidFill>
                <a:schemeClr val="bg1"/>
              </a:solidFill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idx="1"/>
          </p:nvPr>
        </p:nvSpPr>
        <p:spPr>
          <a:xfrm>
            <a:off x="1219200" y="685800"/>
            <a:ext cx="7772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/>
              <a:t>Part 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FFC000"/>
                </a:solidFill>
              </a:rPr>
              <a:t>Technology Deployment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Include </a:t>
            </a:r>
            <a:r>
              <a:rPr lang="en-US" b="1" dirty="0" smtClean="0">
                <a:solidFill>
                  <a:srgbClr val="FFC000"/>
                </a:solidFill>
              </a:rPr>
              <a:t>ALL</a:t>
            </a:r>
            <a:r>
              <a:rPr lang="en-US" dirty="0" smtClean="0"/>
              <a:t> </a:t>
            </a:r>
            <a:r>
              <a:rPr lang="en-US" dirty="0" smtClean="0"/>
              <a:t>E-rate supported purchases.</a:t>
            </a:r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 rot="16200000">
            <a:off x="-2716212" y="2944812"/>
            <a:ext cx="6713538" cy="8239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ACTION PLAN</a:t>
            </a:r>
          </a:p>
        </p:txBody>
      </p:sp>
      <p:pic>
        <p:nvPicPr>
          <p:cNvPr id="51204" name="Picture 4" descr="MCj0431632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0" y="514350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381000"/>
            <a:ext cx="7772400" cy="6019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3200" dirty="0"/>
              <a:t>Part </a:t>
            </a:r>
            <a:r>
              <a:rPr lang="en-US" sz="3200" dirty="0" smtClean="0"/>
              <a:t>F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 smtClean="0"/>
              <a:t> </a:t>
            </a:r>
            <a:r>
              <a:rPr lang="en-US" sz="4000" b="1" dirty="0">
                <a:solidFill>
                  <a:srgbClr val="FFC000"/>
                </a:solidFill>
              </a:rPr>
              <a:t>Monitoring Process</a:t>
            </a:r>
          </a:p>
          <a:p>
            <a:pPr>
              <a:lnSpc>
                <a:spcPct val="90000"/>
              </a:lnSpc>
              <a:defRPr/>
            </a:pPr>
            <a:endParaRPr lang="en-US" sz="2000" b="1" dirty="0">
              <a:solidFill>
                <a:srgbClr val="CC99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3200" b="1" dirty="0"/>
              <a:t>Focus: </a:t>
            </a:r>
            <a:r>
              <a:rPr lang="en-US" sz="3200" dirty="0" smtClean="0"/>
              <a:t>How will you know if you have made a difference, how will you collect data, when and who?</a:t>
            </a:r>
            <a:endParaRPr lang="en-US" sz="3200" dirty="0"/>
          </a:p>
          <a:p>
            <a:pPr>
              <a:lnSpc>
                <a:spcPct val="90000"/>
              </a:lnSpc>
              <a:defRPr/>
            </a:pPr>
            <a:endParaRPr lang="en-US" sz="3200" dirty="0"/>
          </a:p>
          <a:p>
            <a:pPr lvl="1">
              <a:lnSpc>
                <a:spcPct val="90000"/>
              </a:lnSpc>
              <a:buClr>
                <a:srgbClr val="FFCC00"/>
              </a:buClr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FF66"/>
                </a:solidFill>
              </a:rPr>
              <a:t>Monitoring tools</a:t>
            </a:r>
          </a:p>
          <a:p>
            <a:pPr lvl="1">
              <a:lnSpc>
                <a:spcPct val="90000"/>
              </a:lnSpc>
              <a:buClr>
                <a:srgbClr val="FFCC00"/>
              </a:buClr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FF66"/>
                </a:solidFill>
              </a:rPr>
              <a:t>Progress indicators</a:t>
            </a:r>
          </a:p>
          <a:p>
            <a:pPr lvl="1">
              <a:lnSpc>
                <a:spcPct val="90000"/>
              </a:lnSpc>
              <a:buClr>
                <a:srgbClr val="FFCC00"/>
              </a:buClr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FF66"/>
                </a:solidFill>
              </a:rPr>
              <a:t>Frequency</a:t>
            </a:r>
          </a:p>
          <a:p>
            <a:pPr lvl="1">
              <a:lnSpc>
                <a:spcPct val="90000"/>
              </a:lnSpc>
              <a:buClr>
                <a:srgbClr val="FFCC00"/>
              </a:buClr>
              <a:buFont typeface="Wingdings" pitchFamily="2" charset="2"/>
              <a:buChar char="§"/>
              <a:defRPr/>
            </a:pPr>
            <a:r>
              <a:rPr lang="en-US" dirty="0">
                <a:solidFill>
                  <a:srgbClr val="FFFF66"/>
                </a:solidFill>
              </a:rPr>
              <a:t>Person responsible. </a:t>
            </a:r>
            <a:r>
              <a:rPr lang="en-US" sz="2400" i="1" dirty="0">
                <a:solidFill>
                  <a:srgbClr val="FFFF66"/>
                </a:solidFill>
              </a:rPr>
              <a:t>(</a:t>
            </a:r>
            <a:r>
              <a:rPr lang="en-US" sz="2400" i="1" dirty="0" smtClean="0">
                <a:solidFill>
                  <a:srgbClr val="FFFF66"/>
                </a:solidFill>
              </a:rPr>
              <a:t>Position)</a:t>
            </a:r>
            <a:endParaRPr lang="en-US" i="1" dirty="0">
              <a:solidFill>
                <a:srgbClr val="FFFF66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3200" dirty="0">
                <a:solidFill>
                  <a:srgbClr val="FFFF66"/>
                </a:solidFill>
              </a:rPr>
              <a:t>	</a:t>
            </a: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 rot="16200000">
            <a:off x="-2716212" y="2944812"/>
            <a:ext cx="6713538" cy="8239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ACTION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609600"/>
            <a:ext cx="7772400" cy="60198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3200" dirty="0"/>
              <a:t>Part </a:t>
            </a:r>
            <a:r>
              <a:rPr lang="en-US" sz="3200" dirty="0" smtClean="0"/>
              <a:t>G</a:t>
            </a:r>
          </a:p>
          <a:p>
            <a:pPr>
              <a:lnSpc>
                <a:spcPct val="90000"/>
              </a:lnSpc>
              <a:defRPr/>
            </a:pPr>
            <a:r>
              <a:rPr lang="en-US" sz="4000" b="1" dirty="0" smtClean="0">
                <a:solidFill>
                  <a:srgbClr val="FFC000"/>
                </a:solidFill>
              </a:rPr>
              <a:t>Budget</a:t>
            </a:r>
            <a:endParaRPr lang="en-US" sz="4000" b="1" dirty="0">
              <a:solidFill>
                <a:srgbClr val="FFC000"/>
              </a:solidFill>
            </a:endParaRPr>
          </a:p>
          <a:p>
            <a:pPr>
              <a:lnSpc>
                <a:spcPct val="90000"/>
              </a:lnSpc>
              <a:defRPr/>
            </a:pPr>
            <a:endParaRPr lang="en-US" sz="2000" b="1" dirty="0">
              <a:solidFill>
                <a:srgbClr val="CC9900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en-US" sz="3200" b="1" dirty="0"/>
              <a:t>Focus: </a:t>
            </a:r>
            <a:endParaRPr lang="en-US" sz="3200" b="1" dirty="0" smtClean="0"/>
          </a:p>
          <a:p>
            <a:pPr>
              <a:lnSpc>
                <a:spcPct val="90000"/>
              </a:lnSpc>
              <a:defRPr/>
            </a:pPr>
            <a:r>
              <a:rPr lang="en-US" sz="4000" dirty="0" smtClean="0"/>
              <a:t>Do you have reasonable and adequate budget to support your goals and strategies?</a:t>
            </a:r>
          </a:p>
          <a:p>
            <a:pPr>
              <a:lnSpc>
                <a:spcPct val="90000"/>
              </a:lnSpc>
              <a:defRPr/>
            </a:pPr>
            <a:endParaRPr lang="en-US" sz="4000" dirty="0" smtClean="0"/>
          </a:p>
          <a:p>
            <a:pPr>
              <a:lnSpc>
                <a:spcPct val="90000"/>
              </a:lnSpc>
              <a:defRPr/>
            </a:pPr>
            <a:r>
              <a:rPr lang="en-US" sz="4000" dirty="0" smtClean="0"/>
              <a:t>Are all </a:t>
            </a:r>
            <a:r>
              <a:rPr lang="en-US" sz="4000" b="1" dirty="0" smtClean="0">
                <a:solidFill>
                  <a:srgbClr val="FFC000"/>
                </a:solidFill>
              </a:rPr>
              <a:t>three</a:t>
            </a:r>
            <a:r>
              <a:rPr lang="en-US" sz="4000" dirty="0" smtClean="0"/>
              <a:t> years (phases) complete?</a:t>
            </a:r>
            <a:endParaRPr lang="en-US" sz="4000" dirty="0"/>
          </a:p>
          <a:p>
            <a:pPr>
              <a:lnSpc>
                <a:spcPct val="90000"/>
              </a:lnSpc>
              <a:defRPr/>
            </a:pPr>
            <a:endParaRPr lang="en-US" sz="4000" dirty="0"/>
          </a:p>
          <a:p>
            <a:pPr lvl="1">
              <a:lnSpc>
                <a:spcPct val="90000"/>
              </a:lnSpc>
              <a:buClr>
                <a:srgbClr val="FFCC00"/>
              </a:buClr>
              <a:buFont typeface="Wingdings" pitchFamily="2" charset="2"/>
              <a:buChar char="§"/>
              <a:defRPr/>
            </a:pPr>
            <a:endParaRPr lang="en-US" sz="4000" dirty="0">
              <a:solidFill>
                <a:srgbClr val="FFFF66"/>
              </a:solidFill>
            </a:endParaRPr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auto">
          <a:xfrm rot="16200000">
            <a:off x="-2716212" y="2944812"/>
            <a:ext cx="6713538" cy="8239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ACTION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533400"/>
            <a:ext cx="7162800" cy="55626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Section II Part A</a:t>
            </a:r>
          </a:p>
          <a:p>
            <a:pPr eaLnBrk="1" hangingPunct="1">
              <a:defRPr/>
            </a:pPr>
            <a:r>
              <a:rPr lang="en-US" sz="4000" b="1" dirty="0" smtClean="0">
                <a:solidFill>
                  <a:srgbClr val="CC9900"/>
                </a:solidFill>
              </a:rPr>
              <a:t>Stakeholder Involvement</a:t>
            </a:r>
            <a:r>
              <a:rPr lang="en-US" dirty="0" smtClean="0"/>
              <a:t> </a:t>
            </a:r>
          </a:p>
          <a:p>
            <a:pPr eaLnBrk="1" hangingPunct="1">
              <a:defRPr/>
            </a:pPr>
            <a:r>
              <a:rPr lang="en-US" dirty="0" smtClean="0"/>
              <a:t>Description of parent, business, community in development of plan. </a:t>
            </a:r>
            <a:r>
              <a:rPr lang="en-US" sz="2800" i="1" dirty="0" smtClean="0"/>
              <a:t>(Look at your SIP/DIP)</a:t>
            </a:r>
          </a:p>
          <a:p>
            <a:pPr eaLnBrk="1" hangingPunct="1">
              <a:defRPr/>
            </a:pPr>
            <a:endParaRPr lang="en-US" sz="2800" i="1" dirty="0" smtClean="0"/>
          </a:p>
          <a:p>
            <a:pPr eaLnBrk="1" hangingPunct="1">
              <a:defRPr/>
            </a:pPr>
            <a:r>
              <a:rPr lang="en-US" dirty="0" smtClean="0"/>
              <a:t>Include Local Business, Library, Community College, etc…</a:t>
            </a:r>
          </a:p>
          <a:p>
            <a:pPr eaLnBrk="1" hangingPunct="1">
              <a:defRPr/>
            </a:pPr>
            <a:endParaRPr lang="en-US" sz="2400" dirty="0" smtClean="0"/>
          </a:p>
          <a:p>
            <a:pPr eaLnBrk="1" hangingPunct="1">
              <a:defRPr/>
            </a:pPr>
            <a:r>
              <a:rPr lang="en-US" dirty="0" smtClean="0"/>
              <a:t>Include Adult Literacy Connections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 rot="16200000">
            <a:off x="-2582069" y="2794794"/>
            <a:ext cx="62912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Section III:    Stakeholder Involvement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533400"/>
            <a:ext cx="7162800" cy="5562600"/>
          </a:xfrm>
        </p:spPr>
        <p:txBody>
          <a:bodyPr/>
          <a:lstStyle/>
          <a:p>
            <a:pPr>
              <a:defRPr/>
            </a:pPr>
            <a:r>
              <a:rPr lang="en-US" sz="3200" dirty="0" smtClean="0"/>
              <a:t>Section II Part A</a:t>
            </a:r>
          </a:p>
          <a:p>
            <a:pPr>
              <a:defRPr/>
            </a:pPr>
            <a:r>
              <a:rPr lang="en-US" sz="3200" dirty="0" smtClean="0"/>
              <a:t> </a:t>
            </a:r>
            <a:r>
              <a:rPr lang="en-US" sz="4000" b="1" dirty="0" smtClean="0">
                <a:solidFill>
                  <a:srgbClr val="CC9900"/>
                </a:solidFill>
              </a:rPr>
              <a:t>Stakeholder </a:t>
            </a:r>
            <a:r>
              <a:rPr lang="en-US" sz="4000" b="1" dirty="0">
                <a:solidFill>
                  <a:srgbClr val="CC9900"/>
                </a:solidFill>
              </a:rPr>
              <a:t>Involvement</a:t>
            </a:r>
            <a:r>
              <a:rPr lang="en-US" dirty="0"/>
              <a:t> 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b="1" dirty="0"/>
              <a:t>Focus</a:t>
            </a:r>
            <a:r>
              <a:rPr lang="en-US" dirty="0"/>
              <a:t>:  How parents, school staff, adult literacy providers, public libraries were consulted in development/revision of plan. </a:t>
            </a:r>
            <a:endParaRPr lang="en-US" sz="2800" i="1" dirty="0"/>
          </a:p>
          <a:p>
            <a:pPr>
              <a:defRPr/>
            </a:pPr>
            <a:endParaRPr lang="en-US" dirty="0"/>
          </a:p>
        </p:txBody>
      </p:sp>
      <p:sp>
        <p:nvSpPr>
          <p:cNvPr id="77829" name="Rectangle 5"/>
          <p:cNvSpPr>
            <a:spLocks noChangeArrowheads="1"/>
          </p:cNvSpPr>
          <p:nvPr/>
        </p:nvSpPr>
        <p:spPr bwMode="auto">
          <a:xfrm rot="16200000">
            <a:off x="-2582069" y="2794794"/>
            <a:ext cx="62912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Section III:      Stakeholder Involvement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idx="1"/>
          </p:nvPr>
        </p:nvSpPr>
        <p:spPr>
          <a:xfrm>
            <a:off x="1447800" y="762000"/>
            <a:ext cx="71628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Section II Part B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 </a:t>
            </a:r>
            <a:r>
              <a:rPr lang="en-US" sz="4400" b="1" dirty="0" smtClean="0">
                <a:solidFill>
                  <a:srgbClr val="FFC000"/>
                </a:solidFill>
              </a:rPr>
              <a:t>District Internet Safety Policy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4400" dirty="0" smtClean="0">
              <a:solidFill>
                <a:srgbClr val="CC9900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CC9900"/>
              </a:buClr>
              <a:buFont typeface="Wingdings" pitchFamily="2" charset="2"/>
              <a:buChar char="§"/>
              <a:defRPr/>
            </a:pPr>
            <a:r>
              <a:rPr lang="en-US" sz="4400" dirty="0" smtClean="0"/>
              <a:t>Board adopted CIPA policy</a:t>
            </a:r>
          </a:p>
          <a:p>
            <a:pPr eaLnBrk="1" hangingPunct="1">
              <a:lnSpc>
                <a:spcPct val="90000"/>
              </a:lnSpc>
              <a:buClr>
                <a:srgbClr val="CC9900"/>
              </a:buClr>
              <a:buFont typeface="Wingdings" pitchFamily="2" charset="2"/>
              <a:buChar char="§"/>
              <a:defRPr/>
            </a:pPr>
            <a:endParaRPr lang="en-US" sz="4400" dirty="0" smtClean="0"/>
          </a:p>
          <a:p>
            <a:pPr eaLnBrk="1" hangingPunct="1">
              <a:lnSpc>
                <a:spcPct val="90000"/>
              </a:lnSpc>
              <a:buClr>
                <a:srgbClr val="CC9900"/>
              </a:buClr>
              <a:buFont typeface="Wingdings" pitchFamily="2" charset="2"/>
              <a:buChar char="§"/>
              <a:defRPr/>
            </a:pPr>
            <a:r>
              <a:rPr lang="en-US" sz="4400" dirty="0" smtClean="0"/>
              <a:t>Date approved</a:t>
            </a:r>
          </a:p>
        </p:txBody>
      </p:sp>
      <p:sp>
        <p:nvSpPr>
          <p:cNvPr id="112643" name="Rectangle 3"/>
          <p:cNvSpPr>
            <a:spLocks noChangeArrowheads="1"/>
          </p:cNvSpPr>
          <p:nvPr/>
        </p:nvSpPr>
        <p:spPr bwMode="auto">
          <a:xfrm rot="16200000">
            <a:off x="-2582862" y="2794000"/>
            <a:ext cx="62928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Section III:   District Internet Safety Policy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457200"/>
            <a:ext cx="7772400" cy="4525963"/>
          </a:xfrm>
        </p:spPr>
        <p:txBody>
          <a:bodyPr/>
          <a:lstStyle/>
          <a:p>
            <a:pPr eaLnBrk="1" hangingPunct="1">
              <a:buClr>
                <a:srgbClr val="FFC000"/>
              </a:buClr>
              <a:buFont typeface="Wingdings" pitchFamily="2" charset="2"/>
              <a:buChar char="ü"/>
              <a:defRPr/>
            </a:pPr>
            <a:r>
              <a:rPr lang="en-US" sz="6000" dirty="0" smtClean="0">
                <a:solidFill>
                  <a:srgbClr val="FFFF99"/>
                </a:solidFill>
              </a:rPr>
              <a:t>Input on forms </a:t>
            </a:r>
            <a:r>
              <a:rPr lang="en-US" dirty="0" smtClean="0">
                <a:solidFill>
                  <a:srgbClr val="FFFF99"/>
                </a:solidFill>
              </a:rPr>
              <a:t>(optional but recommended)</a:t>
            </a:r>
            <a:endParaRPr lang="en-US" sz="6000" dirty="0" smtClean="0">
              <a:solidFill>
                <a:srgbClr val="FFFF99"/>
              </a:solidFill>
            </a:endParaRPr>
          </a:p>
          <a:p>
            <a:pPr eaLnBrk="1" hangingPunct="1">
              <a:buClr>
                <a:srgbClr val="FFC000"/>
              </a:buClr>
              <a:buFont typeface="Wingdings" pitchFamily="2" charset="2"/>
              <a:buChar char="ü"/>
              <a:defRPr/>
            </a:pPr>
            <a:r>
              <a:rPr lang="en-US" sz="6000" dirty="0" smtClean="0">
                <a:solidFill>
                  <a:srgbClr val="FFFF99"/>
                </a:solidFill>
              </a:rPr>
              <a:t>Enter in IIRC</a:t>
            </a:r>
          </a:p>
          <a:p>
            <a:pPr eaLnBrk="1" hangingPunct="1">
              <a:buClr>
                <a:srgbClr val="FFC000"/>
              </a:buClr>
              <a:buFont typeface="Wingdings" pitchFamily="2" charset="2"/>
              <a:buChar char="ü"/>
              <a:defRPr/>
            </a:pPr>
            <a:r>
              <a:rPr lang="en-US" sz="6000" dirty="0" smtClean="0">
                <a:solidFill>
                  <a:srgbClr val="FFFF99"/>
                </a:solidFill>
              </a:rPr>
              <a:t>Print </a:t>
            </a:r>
            <a:endParaRPr lang="en-US" sz="6000" dirty="0" smtClean="0">
              <a:solidFill>
                <a:srgbClr val="FFFF99"/>
              </a:solidFill>
            </a:endParaRPr>
          </a:p>
          <a:p>
            <a:pPr eaLnBrk="1" hangingPunct="1">
              <a:buClr>
                <a:srgbClr val="FFC000"/>
              </a:buClr>
              <a:buFont typeface="Wingdings" pitchFamily="2" charset="2"/>
              <a:buChar char="ü"/>
              <a:defRPr/>
            </a:pPr>
            <a:r>
              <a:rPr lang="en-US" sz="6000" dirty="0" smtClean="0">
                <a:solidFill>
                  <a:srgbClr val="FFFF99"/>
                </a:solidFill>
              </a:rPr>
              <a:t>Sign/Date</a:t>
            </a:r>
            <a:endParaRPr lang="en-US" sz="6000" dirty="0" smtClean="0">
              <a:solidFill>
                <a:srgbClr val="FFFF99"/>
              </a:solidFill>
            </a:endParaRPr>
          </a:p>
          <a:p>
            <a:pPr eaLnBrk="1" hangingPunct="1">
              <a:buClr>
                <a:srgbClr val="FFC000"/>
              </a:buClr>
              <a:buFont typeface="Wingdings" pitchFamily="2" charset="2"/>
              <a:buChar char="ü"/>
              <a:defRPr/>
            </a:pPr>
            <a:r>
              <a:rPr lang="en-US" sz="6000" dirty="0" smtClean="0">
                <a:solidFill>
                  <a:srgbClr val="FFFF99"/>
                </a:solidFill>
              </a:rPr>
              <a:t>File</a:t>
            </a:r>
            <a:endParaRPr lang="en-US" sz="4000" dirty="0" smtClean="0">
              <a:solidFill>
                <a:srgbClr val="FFFF99"/>
              </a:solidFill>
            </a:endParaRPr>
          </a:p>
          <a:p>
            <a:pPr algn="ctr" eaLnBrk="1" hangingPunct="1">
              <a:defRPr/>
            </a:pPr>
            <a:endParaRPr lang="en-US" sz="1100" b="1" dirty="0" smtClean="0">
              <a:solidFill>
                <a:srgbClr val="FFC000"/>
              </a:solidFill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 rot="16200000">
            <a:off x="-2793207" y="2853533"/>
            <a:ext cx="6713538" cy="1006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Basic/Draft Plan</a:t>
            </a:r>
            <a:endParaRPr lang="en-US" sz="60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6000" dirty="0" smtClean="0"/>
              <a:t>NEXT </a:t>
            </a:r>
            <a:r>
              <a:rPr lang="en-US" sz="6000" dirty="0" smtClean="0"/>
              <a:t>STEPS</a:t>
            </a:r>
            <a:endParaRPr lang="en-US" sz="6000" dirty="0" smtClean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47800" y="1600200"/>
            <a:ext cx="7010400" cy="3992563"/>
          </a:xfrm>
        </p:spPr>
        <p:txBody>
          <a:bodyPr/>
          <a:lstStyle/>
          <a:p>
            <a:pPr marL="0" indent="0" eaLnBrk="1" hangingPunct="1">
              <a:buClr>
                <a:srgbClr val="CC9900"/>
              </a:buClr>
              <a:defRPr/>
            </a:pPr>
            <a:r>
              <a:rPr lang="en-US" sz="6600" dirty="0" smtClean="0"/>
              <a:t>E-Rate</a:t>
            </a:r>
          </a:p>
          <a:p>
            <a:pPr marL="0" indent="0" eaLnBrk="1" hangingPunct="1">
              <a:buClr>
                <a:srgbClr val="CC9900"/>
              </a:buClr>
              <a:defRPr/>
            </a:pPr>
            <a:endParaRPr lang="en-US" sz="6600" dirty="0" smtClean="0"/>
          </a:p>
          <a:p>
            <a:pPr marL="0" indent="0" eaLnBrk="1" hangingPunct="1">
              <a:buClr>
                <a:srgbClr val="CC9900"/>
              </a:buClr>
              <a:buFont typeface="Wingdings" pitchFamily="2" charset="2"/>
              <a:buChar char="§"/>
              <a:defRPr/>
            </a:pPr>
            <a:r>
              <a:rPr lang="en-US" sz="5400" dirty="0" smtClean="0"/>
              <a:t>Form 470-Oct. 30</a:t>
            </a:r>
          </a:p>
          <a:p>
            <a:pPr marL="0" indent="0" eaLnBrk="1" hangingPunct="1">
              <a:buClr>
                <a:srgbClr val="CC9900"/>
              </a:buClr>
              <a:buFont typeface="Wingdings" pitchFamily="2" charset="2"/>
              <a:buChar char="§"/>
              <a:defRPr/>
            </a:pPr>
            <a:r>
              <a:rPr lang="en-US" sz="5400" dirty="0" smtClean="0"/>
              <a:t>Form 471-Jan. 13</a:t>
            </a:r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143000" y="1676400"/>
            <a:ext cx="7772400" cy="4525963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5400" dirty="0" smtClean="0"/>
              <a:t>Those who file E-rate will need to do a </a:t>
            </a:r>
            <a:r>
              <a:rPr lang="en-US" sz="5400" b="1" dirty="0" smtClean="0">
                <a:solidFill>
                  <a:srgbClr val="FFC000"/>
                </a:solidFill>
              </a:rPr>
              <a:t>Basic/</a:t>
            </a:r>
            <a:r>
              <a:rPr lang="en-US" sz="5400" dirty="0" smtClean="0">
                <a:solidFill>
                  <a:srgbClr val="FFC000"/>
                </a:solidFill>
              </a:rPr>
              <a:t>Draft</a:t>
            </a:r>
            <a:r>
              <a:rPr lang="en-US" sz="5400" b="1" dirty="0" smtClean="0">
                <a:solidFill>
                  <a:srgbClr val="FFC000"/>
                </a:solidFill>
              </a:rPr>
              <a:t> Plan </a:t>
            </a:r>
            <a:r>
              <a:rPr lang="en-US" sz="5400" dirty="0" smtClean="0"/>
              <a:t>before submitting  </a:t>
            </a:r>
          </a:p>
          <a:p>
            <a:pPr algn="ctr" eaLnBrk="1" hangingPunct="1">
              <a:defRPr/>
            </a:pPr>
            <a:r>
              <a:rPr lang="en-US" sz="5400" b="1" dirty="0" smtClean="0">
                <a:solidFill>
                  <a:srgbClr val="FFC000"/>
                </a:solidFill>
              </a:rPr>
              <a:t>Form 470</a:t>
            </a:r>
          </a:p>
          <a:p>
            <a:pPr algn="ctr" eaLnBrk="1" hangingPunct="1">
              <a:defRPr/>
            </a:pPr>
            <a:endParaRPr lang="en-US" sz="1100" b="1" dirty="0" smtClean="0">
              <a:solidFill>
                <a:srgbClr val="FFC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2192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8B7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Basic </a:t>
            </a:r>
            <a:r>
              <a:rPr kumimoji="0" lang="en-US" sz="5400" b="0" i="0" u="none" strike="noStrike" kern="0" cap="none" spc="0" normalizeH="0" baseline="0" noProof="0" dirty="0" smtClean="0">
                <a:ln>
                  <a:noFill/>
                </a:ln>
                <a:solidFill>
                  <a:srgbClr val="F8B7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(Draft) </a:t>
            </a:r>
            <a:r>
              <a:rPr kumimoji="0" lang="en-US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8B7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6000" dirty="0" smtClean="0"/>
              <a:t>NEXT </a:t>
            </a:r>
            <a:r>
              <a:rPr lang="en-US" sz="6000" dirty="0" smtClean="0"/>
              <a:t>STEPS</a:t>
            </a:r>
            <a:endParaRPr lang="en-US" sz="6000" dirty="0" smtClean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47800" y="1600200"/>
            <a:ext cx="7010400" cy="3992563"/>
          </a:xfrm>
        </p:spPr>
        <p:txBody>
          <a:bodyPr/>
          <a:lstStyle/>
          <a:p>
            <a:pPr marL="0" indent="0" eaLnBrk="1" hangingPunct="1">
              <a:buClr>
                <a:srgbClr val="CC9900"/>
              </a:buClr>
              <a:defRPr/>
            </a:pPr>
            <a:r>
              <a:rPr lang="en-US" sz="6600" dirty="0" smtClean="0"/>
              <a:t>Tech Planning</a:t>
            </a:r>
          </a:p>
          <a:p>
            <a:pPr marL="0" indent="0" eaLnBrk="1" hangingPunct="1">
              <a:buClr>
                <a:srgbClr val="CC9900"/>
              </a:buClr>
              <a:buFont typeface="Wingdings" pitchFamily="2" charset="2"/>
              <a:buChar char="§"/>
              <a:defRPr/>
            </a:pPr>
            <a:r>
              <a:rPr lang="en-US" sz="5400" dirty="0" smtClean="0"/>
              <a:t>October 15</a:t>
            </a:r>
          </a:p>
          <a:p>
            <a:pPr marL="0" indent="0" eaLnBrk="1" hangingPunct="1">
              <a:buClr>
                <a:srgbClr val="CC9900"/>
              </a:buClr>
              <a:buFont typeface="Wingdings" pitchFamily="2" charset="2"/>
              <a:buChar char="§"/>
              <a:defRPr/>
            </a:pPr>
            <a:r>
              <a:rPr lang="en-US" sz="5400" dirty="0" smtClean="0"/>
              <a:t>November 12</a:t>
            </a:r>
          </a:p>
          <a:p>
            <a:pPr marL="0" indent="0" eaLnBrk="1" hangingPunct="1">
              <a:buClr>
                <a:srgbClr val="CC9900"/>
              </a:buClr>
              <a:buFont typeface="Wingdings" pitchFamily="2" charset="2"/>
              <a:buChar char="§"/>
              <a:defRPr/>
            </a:pPr>
            <a:r>
              <a:rPr lang="en-US" sz="5400" dirty="0" smtClean="0"/>
              <a:t>January 14</a:t>
            </a:r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990600"/>
            <a:ext cx="7467600" cy="4525963"/>
          </a:xfrm>
        </p:spPr>
        <p:txBody>
          <a:bodyPr/>
          <a:lstStyle/>
          <a:p>
            <a:pPr marL="0" indent="0">
              <a:defRPr/>
            </a:pPr>
            <a:r>
              <a:rPr lang="en-US" sz="6600" b="1">
                <a:solidFill>
                  <a:srgbClr val="CC9900"/>
                </a:solidFill>
              </a:rPr>
              <a:t>Pen Drop</a:t>
            </a:r>
          </a:p>
          <a:p>
            <a:pPr marL="0" indent="0">
              <a:defRPr/>
            </a:pPr>
            <a:endParaRPr lang="en-US" sz="4000"/>
          </a:p>
          <a:p>
            <a:pPr marL="0" indent="0">
              <a:defRPr/>
            </a:pPr>
            <a:r>
              <a:rPr lang="en-US" sz="4000"/>
              <a:t>Think of the most critical word or phrase you have heard today.</a:t>
            </a:r>
            <a:endParaRPr lang="en-US"/>
          </a:p>
        </p:txBody>
      </p:sp>
      <p:pic>
        <p:nvPicPr>
          <p:cNvPr id="68612" name="Picture 4" descr="fountain_pen_cap_slide_hg_clr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86400" y="4953000"/>
            <a:ext cx="3219450" cy="1114425"/>
          </a:xfrm>
        </p:spPr>
      </p:pic>
      <p:sp>
        <p:nvSpPr>
          <p:cNvPr id="247811" name="Text Box 3"/>
          <p:cNvSpPr txBox="1">
            <a:spLocks noChangeArrowheads="1"/>
          </p:cNvSpPr>
          <p:nvPr/>
        </p:nvSpPr>
        <p:spPr bwMode="auto">
          <a:xfrm rot="16200000">
            <a:off x="-2716212" y="2944812"/>
            <a:ext cx="6713538" cy="8239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DIRECTIONS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-0.00781 0.537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78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78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685800"/>
            <a:ext cx="7772400" cy="4525963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5400" b="1" dirty="0" smtClean="0">
                <a:solidFill>
                  <a:srgbClr val="FFC000"/>
                </a:solidFill>
              </a:rPr>
              <a:t>5 Elements</a:t>
            </a:r>
          </a:p>
          <a:p>
            <a:pPr lvl="1"/>
            <a:r>
              <a:rPr lang="en-US" dirty="0" smtClean="0"/>
              <a:t>Goals/Strategies for using </a:t>
            </a:r>
            <a:r>
              <a:rPr lang="en-US" dirty="0" smtClean="0"/>
              <a:t>Technology- </a:t>
            </a:r>
            <a:r>
              <a:rPr lang="en-US" sz="2800" i="1" dirty="0" smtClean="0">
                <a:solidFill>
                  <a:srgbClr val="FFC000"/>
                </a:solidFill>
              </a:rPr>
              <a:t>Section II PART A -SMART GOAL</a:t>
            </a:r>
            <a:endParaRPr lang="en-US" i="1" dirty="0" smtClean="0">
              <a:solidFill>
                <a:srgbClr val="FFC000"/>
              </a:solidFill>
            </a:endParaRPr>
          </a:p>
          <a:p>
            <a:pPr lvl="1"/>
            <a:r>
              <a:rPr lang="en-US" dirty="0" smtClean="0"/>
              <a:t>Professional Development-                </a:t>
            </a:r>
            <a:r>
              <a:rPr lang="en-US" sz="2800" i="1" dirty="0" smtClean="0">
                <a:solidFill>
                  <a:srgbClr val="FFC000"/>
                </a:solidFill>
              </a:rPr>
              <a:t>ACTION PLAN Section II PART C </a:t>
            </a:r>
            <a:endParaRPr lang="en-US" i="1" dirty="0" smtClean="0">
              <a:solidFill>
                <a:srgbClr val="FFC000"/>
              </a:solidFill>
            </a:endParaRPr>
          </a:p>
          <a:p>
            <a:pPr lvl="1"/>
            <a:r>
              <a:rPr lang="en-US" dirty="0" smtClean="0"/>
              <a:t>Needs </a:t>
            </a:r>
            <a:r>
              <a:rPr lang="en-US" dirty="0" smtClean="0"/>
              <a:t>Assessment- </a:t>
            </a:r>
            <a:endParaRPr lang="en-US" dirty="0" smtClean="0"/>
          </a:p>
          <a:p>
            <a:pPr lvl="1">
              <a:buNone/>
            </a:pPr>
            <a:r>
              <a:rPr lang="en-US" sz="2400" dirty="0" smtClean="0">
                <a:solidFill>
                  <a:srgbClr val="FFC000"/>
                </a:solidFill>
              </a:rPr>
              <a:t>Section I DATA ANALYSIS-Tech Deployment &amp; Section II ACTION PLAN  Part E.  Tech Deployment</a:t>
            </a:r>
          </a:p>
          <a:p>
            <a:pPr lvl="1"/>
            <a:r>
              <a:rPr lang="en-US" dirty="0" smtClean="0"/>
              <a:t>Evaluation </a:t>
            </a:r>
            <a:r>
              <a:rPr lang="en-US" dirty="0" smtClean="0"/>
              <a:t>Process- </a:t>
            </a:r>
            <a:r>
              <a:rPr lang="en-US" sz="2800" i="1" dirty="0" smtClean="0">
                <a:solidFill>
                  <a:srgbClr val="FFC000"/>
                </a:solidFill>
              </a:rPr>
              <a:t>Part F.</a:t>
            </a:r>
            <a:r>
              <a:rPr lang="en-US" i="1" dirty="0" smtClean="0">
                <a:solidFill>
                  <a:srgbClr val="FFC000"/>
                </a:solidFill>
              </a:rPr>
              <a:t> </a:t>
            </a:r>
            <a:r>
              <a:rPr lang="en-US" sz="2800" i="1" dirty="0" smtClean="0">
                <a:solidFill>
                  <a:srgbClr val="FFC000"/>
                </a:solidFill>
              </a:rPr>
              <a:t>Monitoring</a:t>
            </a:r>
          </a:p>
          <a:p>
            <a:pPr lvl="1"/>
            <a:r>
              <a:rPr lang="en-US" dirty="0" smtClean="0"/>
              <a:t>Sufficient </a:t>
            </a:r>
            <a:r>
              <a:rPr lang="en-US" dirty="0" smtClean="0"/>
              <a:t>Budget </a:t>
            </a:r>
            <a:r>
              <a:rPr lang="en-US" dirty="0" smtClean="0"/>
              <a:t>-</a:t>
            </a:r>
            <a:r>
              <a:rPr lang="en-US" sz="2800" i="1" dirty="0" smtClean="0">
                <a:solidFill>
                  <a:srgbClr val="FFC000"/>
                </a:solidFill>
              </a:rPr>
              <a:t>Part G. Budget</a:t>
            </a:r>
            <a:endParaRPr lang="en-US" sz="4800" b="1" i="1" dirty="0" smtClean="0">
              <a:solidFill>
                <a:srgbClr val="FFC000"/>
              </a:solidFill>
            </a:endParaRPr>
          </a:p>
          <a:p>
            <a:pPr algn="ctr" eaLnBrk="1" hangingPunct="1">
              <a:defRPr/>
            </a:pPr>
            <a:endParaRPr lang="en-US" sz="1100" b="1" dirty="0" smtClean="0">
              <a:solidFill>
                <a:srgbClr val="FFC000"/>
              </a:solidFill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 rot="16200000">
            <a:off x="-2793207" y="2853533"/>
            <a:ext cx="6713538" cy="1006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Basic/Draft Plan</a:t>
            </a:r>
            <a:endParaRPr lang="en-US" sz="60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smtClean="0"/>
              <a:t>Basic </a:t>
            </a:r>
            <a:r>
              <a:rPr lang="en-US" sz="5400" b="0" dirty="0" smtClean="0"/>
              <a:t>(Draft) </a:t>
            </a:r>
            <a:r>
              <a:rPr lang="en-US" sz="5400" dirty="0" smtClean="0"/>
              <a:t>Plan</a:t>
            </a:r>
            <a:endParaRPr lang="en-US" sz="5400" dirty="0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600200"/>
            <a:ext cx="77724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FFFF66"/>
                </a:solidFill>
              </a:rPr>
              <a:t>ONLINE PLAN </a:t>
            </a:r>
          </a:p>
          <a:p>
            <a:pPr eaLnBrk="1" hangingPunct="1">
              <a:defRPr/>
            </a:pPr>
            <a:r>
              <a:rPr lang="en-US" sz="4000" dirty="0" smtClean="0">
                <a:solidFill>
                  <a:srgbClr val="FFFF66"/>
                </a:solidFill>
                <a:hlinkClick r:id="rId2"/>
              </a:rPr>
              <a:t>http://iirc.niu.edu</a:t>
            </a:r>
            <a:endParaRPr lang="en-US" sz="4000" dirty="0" smtClean="0">
              <a:solidFill>
                <a:srgbClr val="FFFF66"/>
              </a:solidFill>
            </a:endParaRPr>
          </a:p>
          <a:p>
            <a:pPr eaLnBrk="1" hangingPunct="1">
              <a:defRPr/>
            </a:pPr>
            <a:endParaRPr lang="en-US" sz="4000" b="1" dirty="0" smtClean="0">
              <a:solidFill>
                <a:srgbClr val="FFFF66"/>
              </a:solidFill>
            </a:endParaRPr>
          </a:p>
          <a:p>
            <a:pPr eaLnBrk="1" hangingPunct="1">
              <a:defRPr/>
            </a:pPr>
            <a:endParaRPr lang="en-US" sz="4000" dirty="0" smtClean="0">
              <a:solidFill>
                <a:srgbClr val="FFFF66"/>
              </a:solidFill>
              <a:hlinkClick r:id="rId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990600"/>
            <a:ext cx="7315200" cy="4525963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6600" dirty="0" smtClean="0">
                <a:solidFill>
                  <a:srgbClr val="FFFF99"/>
                </a:solidFill>
              </a:rPr>
              <a:t>A Sample </a:t>
            </a:r>
            <a:r>
              <a:rPr lang="en-US" sz="6600" b="1" dirty="0" smtClean="0">
                <a:solidFill>
                  <a:srgbClr val="FFC000"/>
                </a:solidFill>
              </a:rPr>
              <a:t>Basic/Draft Plan </a:t>
            </a:r>
            <a:r>
              <a:rPr lang="en-US" sz="6600" dirty="0" smtClean="0">
                <a:solidFill>
                  <a:srgbClr val="FFFF99"/>
                </a:solidFill>
              </a:rPr>
              <a:t>and Forms are on the flash drive.</a:t>
            </a:r>
            <a:endParaRPr lang="en-US" sz="6000" b="1" i="1" dirty="0" smtClean="0">
              <a:solidFill>
                <a:srgbClr val="FFFF99"/>
              </a:solidFill>
            </a:endParaRPr>
          </a:p>
          <a:p>
            <a:pPr algn="ctr" eaLnBrk="1" hangingPunct="1">
              <a:defRPr/>
            </a:pPr>
            <a:endParaRPr lang="en-US" sz="1400" b="1" dirty="0" smtClean="0">
              <a:solidFill>
                <a:srgbClr val="FFFF99"/>
              </a:solidFill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 rot="16200000">
            <a:off x="-2793207" y="2853533"/>
            <a:ext cx="6713538" cy="1006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6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Basic/Draft Plan</a:t>
            </a:r>
            <a:endParaRPr lang="en-US" sz="6000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533400"/>
            <a:ext cx="7772400" cy="5410200"/>
          </a:xfrm>
        </p:spPr>
        <p:txBody>
          <a:bodyPr/>
          <a:lstStyle/>
          <a:p>
            <a:pPr marL="0" indent="0">
              <a:defRPr/>
            </a:pPr>
            <a:r>
              <a:rPr lang="en-US" dirty="0">
                <a:solidFill>
                  <a:srgbClr val="FFFF66"/>
                </a:solidFill>
              </a:rPr>
              <a:t>Part E</a:t>
            </a:r>
            <a:r>
              <a:rPr lang="en-US" sz="4800" dirty="0">
                <a:solidFill>
                  <a:srgbClr val="CC9900"/>
                </a:solidFill>
              </a:rPr>
              <a:t> </a:t>
            </a:r>
            <a:r>
              <a:rPr lang="en-US" sz="4800" b="1" dirty="0" smtClean="0">
                <a:solidFill>
                  <a:srgbClr val="FFC000"/>
                </a:solidFill>
              </a:rPr>
              <a:t>Meta-Analysis</a:t>
            </a:r>
            <a:endParaRPr lang="en-US" sz="4800" b="1" dirty="0">
              <a:solidFill>
                <a:srgbClr val="FFC000"/>
              </a:solidFill>
            </a:endParaRPr>
          </a:p>
          <a:p>
            <a:pPr marL="0" indent="0">
              <a:defRPr/>
            </a:pPr>
            <a:endParaRPr lang="en-US" b="1" dirty="0" smtClean="0">
              <a:solidFill>
                <a:srgbClr val="FFFF66"/>
              </a:solidFill>
            </a:endParaRPr>
          </a:p>
          <a:p>
            <a:pPr marL="0" indent="0">
              <a:defRPr/>
            </a:pPr>
            <a:r>
              <a:rPr lang="en-US" b="1" dirty="0" smtClean="0">
                <a:solidFill>
                  <a:srgbClr val="FFFF66"/>
                </a:solidFill>
              </a:rPr>
              <a:t>S.M.A.R.T</a:t>
            </a:r>
            <a:r>
              <a:rPr lang="en-US" b="1" dirty="0" smtClean="0">
                <a:solidFill>
                  <a:srgbClr val="CC9900"/>
                </a:solidFill>
              </a:rPr>
              <a:t>                       </a:t>
            </a:r>
          </a:p>
          <a:p>
            <a:pPr marL="0" indent="0">
              <a:defRPr/>
            </a:pPr>
            <a:r>
              <a:rPr lang="en-US" dirty="0" smtClean="0"/>
              <a:t>that </a:t>
            </a:r>
            <a:r>
              <a:rPr lang="en-US" dirty="0"/>
              <a:t>contains a </a:t>
            </a:r>
            <a:r>
              <a:rPr lang="en-US" dirty="0" smtClean="0"/>
              <a:t>student achievement </a:t>
            </a:r>
            <a:r>
              <a:rPr lang="en-US" dirty="0"/>
              <a:t>focus</a:t>
            </a:r>
            <a:r>
              <a:rPr lang="en-US" dirty="0" smtClean="0"/>
              <a:t>.</a:t>
            </a:r>
          </a:p>
          <a:p>
            <a:pPr marL="0" indent="0">
              <a:defRPr/>
            </a:pPr>
            <a:endParaRPr lang="en-US" sz="2000" dirty="0" smtClean="0"/>
          </a:p>
          <a:p>
            <a:pPr marL="0" indent="0">
              <a:defRPr/>
            </a:pPr>
            <a:r>
              <a:rPr lang="en-US" dirty="0" smtClean="0"/>
              <a:t>Pull conclusions together into </a:t>
            </a:r>
            <a:r>
              <a:rPr lang="en-US" sz="4800" b="1" dirty="0" smtClean="0">
                <a:solidFill>
                  <a:srgbClr val="CC9900"/>
                </a:solidFill>
              </a:rPr>
              <a:t>ONE</a:t>
            </a:r>
            <a:r>
              <a:rPr lang="en-US" dirty="0" smtClean="0"/>
              <a:t>  overarching Goal/Objective that focuses on </a:t>
            </a:r>
            <a:r>
              <a:rPr lang="en-US" b="1" dirty="0" smtClean="0">
                <a:solidFill>
                  <a:srgbClr val="FFC000"/>
                </a:solidFill>
              </a:rPr>
              <a:t>STUDENT ACHIEVEMENT</a:t>
            </a:r>
            <a:r>
              <a:rPr lang="en-US" dirty="0" smtClean="0"/>
              <a:t>.</a:t>
            </a:r>
          </a:p>
          <a:p>
            <a:pPr marL="0" indent="0">
              <a:defRPr/>
            </a:pPr>
            <a:endParaRPr lang="en-US" sz="4000" dirty="0"/>
          </a:p>
          <a:p>
            <a:pPr marL="0" indent="0">
              <a:buClr>
                <a:srgbClr val="CC9900"/>
              </a:buClr>
              <a:defRPr/>
            </a:pPr>
            <a:endParaRPr lang="en-US" sz="3200" dirty="0"/>
          </a:p>
          <a:p>
            <a:pPr marL="0" indent="0">
              <a:defRPr/>
            </a:pPr>
            <a:endParaRPr lang="en-US" sz="3200" dirty="0"/>
          </a:p>
        </p:txBody>
      </p:sp>
      <p:pic>
        <p:nvPicPr>
          <p:cNvPr id="102409" name="Picture 9" descr="bullseye_goal_hg_clr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657600" y="1905000"/>
            <a:ext cx="2362200" cy="885825"/>
          </a:xfrm>
        </p:spPr>
      </p:pic>
      <p:sp>
        <p:nvSpPr>
          <p:cNvPr id="102404" name="Text Box 4"/>
          <p:cNvSpPr txBox="1">
            <a:spLocks noChangeArrowheads="1"/>
          </p:cNvSpPr>
          <p:nvPr/>
        </p:nvSpPr>
        <p:spPr bwMode="auto">
          <a:xfrm rot="16200000">
            <a:off x="-2777331" y="3005931"/>
            <a:ext cx="6713538" cy="7016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0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META- 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smtClean="0"/>
              <a:t>S</a:t>
            </a:r>
            <a:r>
              <a:rPr lang="en-US" sz="5400" b="0" dirty="0" smtClean="0"/>
              <a:t>.</a:t>
            </a:r>
            <a:r>
              <a:rPr lang="en-US" sz="5400" dirty="0" smtClean="0"/>
              <a:t>M</a:t>
            </a:r>
            <a:r>
              <a:rPr lang="en-US" sz="5400" b="0" dirty="0" smtClean="0"/>
              <a:t>.</a:t>
            </a:r>
            <a:r>
              <a:rPr lang="en-US" sz="5400" dirty="0" smtClean="0"/>
              <a:t>A</a:t>
            </a:r>
            <a:r>
              <a:rPr lang="en-US" sz="5400" b="0" dirty="0" smtClean="0"/>
              <a:t>.</a:t>
            </a:r>
            <a:r>
              <a:rPr lang="en-US" sz="5400" dirty="0" smtClean="0"/>
              <a:t>R</a:t>
            </a:r>
            <a:r>
              <a:rPr lang="en-US" sz="5400" b="0" dirty="0" smtClean="0"/>
              <a:t>.</a:t>
            </a:r>
            <a:r>
              <a:rPr lang="en-US" sz="5400" dirty="0" smtClean="0"/>
              <a:t>T</a:t>
            </a:r>
            <a:r>
              <a:rPr lang="en-US" sz="5400" b="0" dirty="0" smtClean="0"/>
              <a:t>.</a:t>
            </a:r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371600" y="1600200"/>
            <a:ext cx="7162800" cy="4525963"/>
          </a:xfrm>
        </p:spPr>
        <p:txBody>
          <a:bodyPr/>
          <a:lstStyle/>
          <a:p>
            <a:pPr marL="685800" indent="-685800" eaLnBrk="1" hangingPunct="1">
              <a:lnSpc>
                <a:spcPct val="90000"/>
              </a:lnSpc>
              <a:defRPr/>
            </a:pPr>
            <a:r>
              <a:rPr lang="en-US" sz="60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sz="600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4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pecific</a:t>
            </a:r>
            <a:endParaRPr lang="en-US" sz="4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85800" indent="-685800" eaLnBrk="1" hangingPunct="1">
              <a:lnSpc>
                <a:spcPct val="90000"/>
              </a:lnSpc>
              <a:defRPr/>
            </a:pPr>
            <a:r>
              <a:rPr lang="en-US" sz="60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</a:t>
            </a:r>
            <a:r>
              <a:rPr lang="en-US" sz="600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4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easurable</a:t>
            </a:r>
            <a:endParaRPr lang="en-US" sz="4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85800" indent="-685800" eaLnBrk="1" hangingPunct="1">
              <a:lnSpc>
                <a:spcPct val="90000"/>
              </a:lnSpc>
              <a:defRPr/>
            </a:pPr>
            <a:r>
              <a:rPr lang="en-US" sz="54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en-US" sz="540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0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4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ttainable</a:t>
            </a:r>
            <a:endParaRPr lang="en-US" sz="44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85800" indent="-685800" eaLnBrk="1" hangingPunct="1">
              <a:lnSpc>
                <a:spcPct val="90000"/>
              </a:lnSpc>
              <a:defRPr/>
            </a:pPr>
            <a:r>
              <a:rPr lang="en-US" sz="54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en-US" sz="540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0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ealistic</a:t>
            </a:r>
            <a:endParaRPr lang="en-US" sz="40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85800" indent="-685800" eaLnBrk="1" hangingPunct="1">
              <a:lnSpc>
                <a:spcPct val="90000"/>
              </a:lnSpc>
              <a:defRPr/>
            </a:pPr>
            <a:r>
              <a:rPr lang="en-US" sz="54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  <a:r>
              <a:rPr lang="en-US" sz="5400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4000" b="1" dirty="0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imebound</a:t>
            </a:r>
            <a:endParaRPr lang="en-US" sz="40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85800" indent="-685800" algn="ctr" eaLnBrk="1" hangingPunct="1">
              <a:lnSpc>
                <a:spcPct val="90000"/>
              </a:lnSpc>
              <a:defRPr/>
            </a:pPr>
            <a:endParaRPr lang="en-US" dirty="0" smtClean="0"/>
          </a:p>
        </p:txBody>
      </p:sp>
      <p:pic>
        <p:nvPicPr>
          <p:cNvPr id="35844" name="Picture 3" descr="francis_presenting_chart_down_hg_clr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86400" y="2895600"/>
            <a:ext cx="3419475" cy="3419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idx="1"/>
          </p:nvPr>
        </p:nvSpPr>
        <p:spPr>
          <a:xfrm>
            <a:off x="1371600" y="762000"/>
            <a:ext cx="7772400" cy="5410200"/>
          </a:xfrm>
        </p:spPr>
        <p:txBody>
          <a:bodyPr/>
          <a:lstStyle/>
          <a:p>
            <a:pPr>
              <a:defRPr/>
            </a:pPr>
            <a:r>
              <a:rPr lang="en-US" sz="4400" b="1" dirty="0">
                <a:solidFill>
                  <a:srgbClr val="CC9900"/>
                </a:solidFill>
              </a:rPr>
              <a:t>Sample Goal</a:t>
            </a:r>
            <a:r>
              <a:rPr lang="en-US" sz="4400" dirty="0">
                <a:solidFill>
                  <a:srgbClr val="CC9900"/>
                </a:solidFill>
              </a:rPr>
              <a:t>: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4000" dirty="0" smtClean="0"/>
              <a:t>All students will </a:t>
            </a:r>
            <a:r>
              <a:rPr lang="en-US" sz="4000" dirty="0"/>
              <a:t>improve ISAT reading scores from </a:t>
            </a:r>
            <a:r>
              <a:rPr lang="en-US" sz="4000" dirty="0" smtClean="0"/>
              <a:t>76% </a:t>
            </a:r>
            <a:r>
              <a:rPr lang="en-US" sz="4000" dirty="0"/>
              <a:t>meeting or exceeding to </a:t>
            </a:r>
            <a:r>
              <a:rPr lang="en-US" sz="4000" dirty="0" smtClean="0"/>
              <a:t>82% </a:t>
            </a:r>
            <a:r>
              <a:rPr lang="en-US" sz="4000" dirty="0"/>
              <a:t>meeting or exceeding </a:t>
            </a:r>
            <a:r>
              <a:rPr lang="en-US" sz="4000" dirty="0" smtClean="0"/>
              <a:t>by 2011.</a:t>
            </a:r>
            <a:endParaRPr lang="en-US" sz="4000" dirty="0"/>
          </a:p>
          <a:p>
            <a:pPr>
              <a:defRPr/>
            </a:pPr>
            <a:r>
              <a:rPr lang="en-US" sz="4000" dirty="0"/>
              <a:t> </a:t>
            </a:r>
          </a:p>
        </p:txBody>
      </p:sp>
      <p:sp>
        <p:nvSpPr>
          <p:cNvPr id="109571" name="Text Box 3"/>
          <p:cNvSpPr txBox="1">
            <a:spLocks noChangeArrowheads="1"/>
          </p:cNvSpPr>
          <p:nvPr/>
        </p:nvSpPr>
        <p:spPr bwMode="auto">
          <a:xfrm rot="16200000">
            <a:off x="-2747169" y="2975769"/>
            <a:ext cx="6713538" cy="762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4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S.M.A.R.T. GOAL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609600"/>
            <a:ext cx="7772400" cy="4525963"/>
          </a:xfrm>
        </p:spPr>
        <p:txBody>
          <a:bodyPr/>
          <a:lstStyle/>
          <a:p>
            <a:pPr marL="0" indent="0">
              <a:lnSpc>
                <a:spcPct val="90000"/>
              </a:lnSpc>
              <a:defRPr/>
            </a:pPr>
            <a:r>
              <a:rPr lang="en-US" sz="4000" dirty="0"/>
              <a:t>Part C</a:t>
            </a:r>
            <a:endParaRPr lang="en-US" sz="4000" b="1" dirty="0">
              <a:solidFill>
                <a:srgbClr val="CC9900"/>
              </a:solidFill>
            </a:endParaRPr>
          </a:p>
          <a:p>
            <a:pPr marL="0" indent="0">
              <a:lnSpc>
                <a:spcPct val="90000"/>
              </a:lnSpc>
              <a:defRPr/>
            </a:pPr>
            <a:r>
              <a:rPr lang="en-US" sz="4000" b="1" dirty="0">
                <a:solidFill>
                  <a:srgbClr val="CC9900"/>
                </a:solidFill>
              </a:rPr>
              <a:t>Professional Development</a:t>
            </a:r>
          </a:p>
          <a:p>
            <a:pPr marL="0" indent="0">
              <a:lnSpc>
                <a:spcPct val="90000"/>
              </a:lnSpc>
              <a:defRPr/>
            </a:pPr>
            <a:endParaRPr lang="en-US" sz="4000" b="1" dirty="0"/>
          </a:p>
          <a:p>
            <a:pPr marL="0" indent="0">
              <a:lnSpc>
                <a:spcPct val="90000"/>
              </a:lnSpc>
              <a:defRPr/>
            </a:pPr>
            <a:r>
              <a:rPr lang="en-US" sz="4000" b="1" dirty="0">
                <a:solidFill>
                  <a:srgbClr val="FFFF99"/>
                </a:solidFill>
              </a:rPr>
              <a:t>Focus</a:t>
            </a:r>
            <a:r>
              <a:rPr lang="en-US" sz="4000" dirty="0"/>
              <a:t>: </a:t>
            </a:r>
            <a:r>
              <a:rPr lang="en-US" sz="4000" dirty="0" smtClean="0"/>
              <a:t>What professional development activities will be needed to support the technology you will use/acquire to increase student achievement?</a:t>
            </a:r>
            <a:endParaRPr lang="en-US" sz="4000" dirty="0"/>
          </a:p>
          <a:p>
            <a:pPr marL="0" indent="0">
              <a:lnSpc>
                <a:spcPct val="90000"/>
              </a:lnSpc>
              <a:defRPr/>
            </a:pPr>
            <a:endParaRPr lang="en-US" sz="3200" u="sng" dirty="0"/>
          </a:p>
          <a:p>
            <a:pPr marL="0" indent="0">
              <a:lnSpc>
                <a:spcPct val="90000"/>
              </a:lnSpc>
              <a:defRPr/>
            </a:pPr>
            <a:endParaRPr lang="en-US" u="sng" dirty="0"/>
          </a:p>
          <a:p>
            <a:pPr marL="0" indent="0">
              <a:lnSpc>
                <a:spcPct val="90000"/>
              </a:lnSpc>
              <a:defRPr/>
            </a:pPr>
            <a:endParaRPr lang="en-US" u="sng" dirty="0"/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 rot="16200000">
            <a:off x="-2716212" y="2944812"/>
            <a:ext cx="6713538" cy="8239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4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lin Sans FB" pitchFamily="34" charset="0"/>
              </a:rPr>
              <a:t>ACTION PLAN</a:t>
            </a:r>
          </a:p>
        </p:txBody>
      </p:sp>
      <p:pic>
        <p:nvPicPr>
          <p:cNvPr id="47108" name="Picture 5" descr="C:\Documents and Settings\pfurlano\Temporary Internet Files\Content.IE5\TD8TBPVQ\MCj0434901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52578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uild a Better Mousetrap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00"/>
      </a:hlink>
      <a:folHlink>
        <a:srgbClr val="99CC00"/>
      </a:folHlink>
    </a:clrScheme>
    <a:fontScheme name="Build a Better Mousetrap">
      <a:majorFont>
        <a:latin typeface="Berlin Sans FB"/>
        <a:ea typeface=""/>
        <a:cs typeface="Arial"/>
      </a:majorFont>
      <a:minorFont>
        <a:latin typeface="Berlin Sans FB"/>
        <a:ea typeface=""/>
        <a:cs typeface="Arial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ild a Better Mousetra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ild a Better Mousetra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ild a Better Mousetra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ild a Better Mousetra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ild a Better Mousetra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ild a Better Mousetra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ild a Better Mousetra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ild a Better Mousetra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ild a Better Mousetra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ild a Better Mousetra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ild a Better Mousetra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ild a Better Mousetra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3663</TotalTime>
  <Words>492</Words>
  <Application>Microsoft PowerPoint</Application>
  <PresentationFormat>On-screen Show (4:3)</PresentationFormat>
  <Paragraphs>119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Build a Better Mousetrap</vt:lpstr>
      <vt:lpstr>Technology Planning         Basic Plan</vt:lpstr>
      <vt:lpstr>Slide 2</vt:lpstr>
      <vt:lpstr>Slide 3</vt:lpstr>
      <vt:lpstr>Basic (Draft) Plan</vt:lpstr>
      <vt:lpstr>Slide 5</vt:lpstr>
      <vt:lpstr>Slide 6</vt:lpstr>
      <vt:lpstr>S.M.A.R.T.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NEXT STEPS</vt:lpstr>
      <vt:lpstr>NEXT STEPS</vt:lpstr>
      <vt:lpstr>Slide 21</vt:lpstr>
    </vt:vector>
  </TitlesOfParts>
  <Company>pda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 1-C RESPRO Meeting</dc:title>
  <dc:creator>jnelson</dc:creator>
  <cp:lastModifiedBy>pfurlano</cp:lastModifiedBy>
  <cp:revision>200</cp:revision>
  <dcterms:created xsi:type="dcterms:W3CDTF">2006-10-24T00:16:56Z</dcterms:created>
  <dcterms:modified xsi:type="dcterms:W3CDTF">2009-10-05T15:56:32Z</dcterms:modified>
</cp:coreProperties>
</file>